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7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AD4"/>
    <a:srgbClr val="64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2024-03-28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388830" y="1575093"/>
            <a:ext cx="9564919" cy="2165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en-US" altLang="ko-KR" sz="4800" b="1" dirty="0"/>
              <a:t>H/W </a:t>
            </a:r>
            <a:r>
              <a:rPr lang="ko-KR" altLang="en-US" sz="4800" b="1" dirty="0"/>
              <a:t>기반 환경 감시를 위한 신호처리 시스템 설계 프로젝트</a:t>
            </a:r>
            <a:endParaRPr lang="ko-KR" altLang="en-US" sz="72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F0330-2AB4-6A28-548D-9038D77047BC}"/>
              </a:ext>
            </a:extLst>
          </p:cNvPr>
          <p:cNvSpPr txBox="1"/>
          <p:nvPr/>
        </p:nvSpPr>
        <p:spPr>
          <a:xfrm>
            <a:off x="268448" y="5407056"/>
            <a:ext cx="22193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박은서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박준호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김남흔</a:t>
            </a:r>
            <a:endParaRPr lang="en-US" altLang="ko-KR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서희순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1154778-6DFE-3DD7-4D6D-C60097CD8D61}"/>
              </a:ext>
            </a:extLst>
          </p:cNvPr>
          <p:cNvCxnSpPr/>
          <p:nvPr/>
        </p:nvCxnSpPr>
        <p:spPr>
          <a:xfrm>
            <a:off x="694414" y="3892492"/>
            <a:ext cx="104965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4D0F416-31AD-9D37-9B30-BE65F5E351D9}"/>
              </a:ext>
            </a:extLst>
          </p:cNvPr>
          <p:cNvSpPr txBox="1"/>
          <p:nvPr/>
        </p:nvSpPr>
        <p:spPr>
          <a:xfrm>
            <a:off x="268448" y="5005914"/>
            <a:ext cx="22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팀 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E26D369-AAC5-6B8A-1913-9EA3DC6B9485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07814" y="5407056"/>
            <a:ext cx="107029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10603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③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송신부</a:t>
            </a:r>
            <a:br>
              <a:rPr lang="en-US" altLang="ko-KR" sz="1600" b="1" dirty="0"/>
            </a:br>
            <a:r>
              <a:rPr lang="en-US" altLang="ko-KR" sz="1200" b="1" dirty="0"/>
              <a:t> → </a:t>
            </a:r>
            <a:r>
              <a:rPr lang="ko-KR" altLang="en-US" sz="1200" b="1" dirty="0"/>
              <a:t>신호 왜곡 최소화를 위해 </a:t>
            </a:r>
            <a:r>
              <a:rPr lang="en-US" altLang="ko-KR" sz="1200" b="1" dirty="0"/>
              <a:t>Buffer </a:t>
            </a:r>
            <a:r>
              <a:rPr lang="ko-KR" altLang="en-US" sz="1200" b="1" dirty="0"/>
              <a:t>사용</a:t>
            </a:r>
            <a:r>
              <a:rPr lang="en-US" altLang="ko-KR" sz="12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→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수신에 용이하기 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Doubling.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4A135C-D43E-337C-0A27-77E1A0632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244" y="876635"/>
            <a:ext cx="5072858" cy="4282594"/>
          </a:xfrm>
          <a:prstGeom prst="rect">
            <a:avLst/>
          </a:prstGeom>
        </p:spPr>
      </p:pic>
      <p:pic>
        <p:nvPicPr>
          <p:cNvPr id="13" name="그림 12" descr="텍스트, 전자제품, 스크린샷이(가) 표시된 사진&#10;&#10;자동 생성된 설명">
            <a:extLst>
              <a:ext uri="{FF2B5EF4-FFF2-40B4-BE49-F238E27FC236}">
                <a16:creationId xmlns:a16="http://schemas.microsoft.com/office/drawing/2014/main" id="{32DB576C-19DC-4C66-CE1F-C593EA993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" t="7584" r="7034" b="4580"/>
          <a:stretch/>
        </p:blipFill>
        <p:spPr>
          <a:xfrm>
            <a:off x="730424" y="874183"/>
            <a:ext cx="5564212" cy="428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④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수신부</a:t>
            </a:r>
            <a:br>
              <a:rPr lang="en-US" altLang="ko-KR" sz="1600" b="1" dirty="0"/>
            </a:br>
            <a:r>
              <a:rPr lang="en-US" altLang="ko-KR" sz="1200" b="1" dirty="0"/>
              <a:t> → </a:t>
            </a:r>
            <a:r>
              <a:rPr lang="en-US" altLang="ko-KR" sz="1200" b="1" dirty="0" err="1"/>
              <a:t>Vpp</a:t>
            </a:r>
            <a:r>
              <a:rPr lang="en-US" altLang="ko-KR" sz="1200" b="1" dirty="0"/>
              <a:t>(Rx) = 1.352V, </a:t>
            </a:r>
            <a:r>
              <a:rPr lang="en-US" altLang="ko-KR" sz="1200" b="1" dirty="0" err="1"/>
              <a:t>Vpp</a:t>
            </a:r>
            <a:r>
              <a:rPr lang="en-US" altLang="ko-KR" sz="1200" b="1" dirty="0"/>
              <a:t>(Out) = 2.70V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/>
              <a:t> → Av = 2.70/1.352 = </a:t>
            </a:r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r>
              <a:rPr lang="ko-KR" altLang="en-US" sz="1200" b="1" dirty="0">
                <a:solidFill>
                  <a:srgbClr val="FF0000"/>
                </a:solidFill>
              </a:rPr>
              <a:t>배 증폭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0A55C4-2B81-AF13-BE7E-5AC7D56C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964" y="922149"/>
            <a:ext cx="5155691" cy="42102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5E08E1D-DD09-3752-9B1B-BC90A5767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" t="1986" r="10922" b="8496"/>
          <a:stretch/>
        </p:blipFill>
        <p:spPr>
          <a:xfrm>
            <a:off x="761344" y="922148"/>
            <a:ext cx="5440519" cy="419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⑤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평활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회로</a:t>
            </a:r>
            <a:br>
              <a:rPr lang="en-US" altLang="ko-KR" sz="1600" b="1" dirty="0"/>
            </a:br>
            <a:r>
              <a:rPr lang="en-US" altLang="ko-KR" sz="1200" b="1" dirty="0"/>
              <a:t> → 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340260-50B1-F811-30A6-7FC7CFEAB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21" y="948363"/>
            <a:ext cx="4794687" cy="4160542"/>
          </a:xfrm>
          <a:prstGeom prst="rect">
            <a:avLst/>
          </a:prstGeom>
        </p:spPr>
      </p:pic>
      <p:pic>
        <p:nvPicPr>
          <p:cNvPr id="9" name="그림 8" descr="텍스트, 전자제품, 디스플레이, 디스플레이 장치이(가) 표시된 사진&#10;&#10;자동 생성된 설명">
            <a:extLst>
              <a:ext uri="{FF2B5EF4-FFF2-40B4-BE49-F238E27FC236}">
                <a16:creationId xmlns:a16="http://schemas.microsoft.com/office/drawing/2014/main" id="{C4D7D672-0C43-F5AC-B8F9-8E640801B0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" t="7801" r="12837" b="12524"/>
          <a:stretch/>
        </p:blipFill>
        <p:spPr>
          <a:xfrm>
            <a:off x="804992" y="948363"/>
            <a:ext cx="5629318" cy="41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6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⑥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 검출 회로</a:t>
            </a:r>
            <a:br>
              <a:rPr lang="en-US" altLang="ko-KR" sz="1600" b="1" dirty="0"/>
            </a:br>
            <a:r>
              <a:rPr lang="en-US" altLang="ko-KR" sz="1200" b="1" dirty="0"/>
              <a:t> → f = 15.15Hz</a:t>
            </a:r>
            <a:endParaRPr lang="en-US" altLang="ko-KR" sz="16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B54749-8931-ABD0-E0EC-ECAA5B62D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39" y="894623"/>
            <a:ext cx="4564613" cy="4314216"/>
          </a:xfrm>
          <a:prstGeom prst="rect">
            <a:avLst/>
          </a:prstGeom>
        </p:spPr>
      </p:pic>
      <p:pic>
        <p:nvPicPr>
          <p:cNvPr id="10" name="그림 9" descr="전자제품, 텍스트이(가) 표시된 사진&#10;&#10;자동 생성된 설명">
            <a:extLst>
              <a:ext uri="{FF2B5EF4-FFF2-40B4-BE49-F238E27FC236}">
                <a16:creationId xmlns:a16="http://schemas.microsoft.com/office/drawing/2014/main" id="{8B2F977A-BDED-4705-9036-678178A1A5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0" t="12525" r="11666" b="9582"/>
          <a:stretch/>
        </p:blipFill>
        <p:spPr>
          <a:xfrm>
            <a:off x="855857" y="888450"/>
            <a:ext cx="5845475" cy="432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95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⑨ Clock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발생 회로</a:t>
            </a:r>
            <a:br>
              <a:rPr lang="en-US" altLang="ko-KR" sz="1600" b="1" dirty="0"/>
            </a:br>
            <a:r>
              <a:rPr lang="en-US" altLang="ko-KR" sz="1200" b="1" dirty="0"/>
              <a:t> → f = 15.15Hz</a:t>
            </a:r>
            <a:endParaRPr lang="en-US" altLang="ko-KR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0DB7A2-C29F-EB1B-E74A-042A9FAC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113" y="1649205"/>
            <a:ext cx="4486066" cy="2756147"/>
          </a:xfrm>
          <a:prstGeom prst="rect">
            <a:avLst/>
          </a:prstGeom>
        </p:spPr>
      </p:pic>
      <p:pic>
        <p:nvPicPr>
          <p:cNvPr id="9" name="그림 8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2D720E3F-8C3D-ACEB-E8CE-9222F0B2E1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" t="11710" r="7731" b="3472"/>
          <a:stretch/>
        </p:blipFill>
        <p:spPr>
          <a:xfrm>
            <a:off x="833328" y="921132"/>
            <a:ext cx="5852931" cy="42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6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208780"/>
              </p:ext>
            </p:extLst>
          </p:nvPr>
        </p:nvGraphicFramePr>
        <p:xfrm>
          <a:off x="1511075" y="1306744"/>
          <a:ext cx="2715920" cy="719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19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센서 실제 측정 결과</a:t>
                      </a:r>
                      <a:endParaRPr lang="en-US" altLang="ko-KR" sz="3200" b="1" dirty="0">
                        <a:solidFill>
                          <a:schemeClr val="tx1"/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878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4.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결과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E068AA4-E751-C418-B194-AC1498517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80551"/>
              </p:ext>
            </p:extLst>
          </p:nvPr>
        </p:nvGraphicFramePr>
        <p:xfrm>
          <a:off x="656431" y="2324100"/>
          <a:ext cx="4425208" cy="3766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302">
                  <a:extLst>
                    <a:ext uri="{9D8B030D-6E8A-4147-A177-3AD203B41FA5}">
                      <a16:colId xmlns:a16="http://schemas.microsoft.com/office/drawing/2014/main" val="3585689825"/>
                    </a:ext>
                  </a:extLst>
                </a:gridCol>
                <a:gridCol w="1106302">
                  <a:extLst>
                    <a:ext uri="{9D8B030D-6E8A-4147-A177-3AD203B41FA5}">
                      <a16:colId xmlns:a16="http://schemas.microsoft.com/office/drawing/2014/main" val="1862239182"/>
                    </a:ext>
                  </a:extLst>
                </a:gridCol>
                <a:gridCol w="1106302">
                  <a:extLst>
                    <a:ext uri="{9D8B030D-6E8A-4147-A177-3AD203B41FA5}">
                      <a16:colId xmlns:a16="http://schemas.microsoft.com/office/drawing/2014/main" val="2019202801"/>
                    </a:ext>
                  </a:extLst>
                </a:gridCol>
                <a:gridCol w="1106302">
                  <a:extLst>
                    <a:ext uri="{9D8B030D-6E8A-4147-A177-3AD203B41FA5}">
                      <a16:colId xmlns:a16="http://schemas.microsoft.com/office/drawing/2014/main" val="2046468903"/>
                    </a:ext>
                  </a:extLst>
                </a:gridCol>
              </a:tblGrid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거리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(cm)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측정값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오차값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오차율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508792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245410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649136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20%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3327336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6.25%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44295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4.762%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764718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52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3.846%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641225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1.639%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74979"/>
                  </a:ext>
                </a:extLst>
              </a:tr>
              <a:tr h="4184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60 ~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</a:rPr>
                        <a:t>측 정 불 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53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036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58903"/>
            <a:ext cx="11633200" cy="5960972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69266A-BA16-9417-CD90-B9A4A7C4C3E9}"/>
              </a:ext>
            </a:extLst>
          </p:cNvPr>
          <p:cNvSpPr/>
          <p:nvPr/>
        </p:nvSpPr>
        <p:spPr>
          <a:xfrm>
            <a:off x="371411" y="3530"/>
            <a:ext cx="338346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5.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고찰 및 피드백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F95E0D-457C-9022-1BD4-288A97541E83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81820" y="-5624"/>
            <a:ext cx="6096000" cy="6553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ko-KR" altLang="en-US" sz="40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12B1671-299B-405A-ACDF-E45E67A0A93C}"/>
              </a:ext>
            </a:extLst>
          </p:cNvPr>
          <p:cNvGrpSpPr/>
          <p:nvPr/>
        </p:nvGrpSpPr>
        <p:grpSpPr>
          <a:xfrm>
            <a:off x="1323585" y="2438961"/>
            <a:ext cx="3474230" cy="1771631"/>
            <a:chOff x="1169759" y="2653068"/>
            <a:chExt cx="3474230" cy="1771631"/>
          </a:xfrm>
        </p:grpSpPr>
        <p:sp>
          <p:nvSpPr>
            <p:cNvPr id="21" name="원호 20">
              <a:extLst>
                <a:ext uri="{FF2B5EF4-FFF2-40B4-BE49-F238E27FC236}">
                  <a16:creationId xmlns:a16="http://schemas.microsoft.com/office/drawing/2014/main" id="{0F1E2500-D4CE-44F4-B1C0-F7A1A474D05E}"/>
                </a:ext>
              </a:extLst>
            </p:cNvPr>
            <p:cNvSpPr/>
            <p:nvPr/>
          </p:nvSpPr>
          <p:spPr>
            <a:xfrm rot="16200000">
              <a:off x="1169760" y="2661861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98C3FF9-A119-482E-B5CD-0A47F294C2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14222" y="2662610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6E73CE01-4FAF-4E00-ADA4-C3B56F990D57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1169761" y="2806324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원호 23">
              <a:extLst>
                <a:ext uri="{FF2B5EF4-FFF2-40B4-BE49-F238E27FC236}">
                  <a16:creationId xmlns:a16="http://schemas.microsoft.com/office/drawing/2014/main" id="{9E5F23A3-8858-4AEB-9C31-AFE94F8C053A}"/>
                </a:ext>
              </a:extLst>
            </p:cNvPr>
            <p:cNvSpPr/>
            <p:nvPr/>
          </p:nvSpPr>
          <p:spPr>
            <a:xfrm rot="10800000">
              <a:off x="1169759" y="4135063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C87B117-E54E-4039-8303-D0C459DC5A0B}"/>
                </a:ext>
              </a:extLst>
            </p:cNvPr>
            <p:cNvCxnSpPr>
              <a:cxnSpLocks/>
              <a:endCxn id="26" idx="2"/>
            </p:cNvCxnSpPr>
            <p:nvPr/>
          </p:nvCxnSpPr>
          <p:spPr>
            <a:xfrm flipV="1">
              <a:off x="1314222" y="4423857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원호 25">
              <a:extLst>
                <a:ext uri="{FF2B5EF4-FFF2-40B4-BE49-F238E27FC236}">
                  <a16:creationId xmlns:a16="http://schemas.microsoft.com/office/drawing/2014/main" id="{69D224AB-E8CE-45DD-BB57-A008D2DDA3E6}"/>
                </a:ext>
              </a:extLst>
            </p:cNvPr>
            <p:cNvSpPr/>
            <p:nvPr/>
          </p:nvSpPr>
          <p:spPr>
            <a:xfrm rot="5400000">
              <a:off x="2629419" y="413506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49D70455-2178-495E-B9A6-48706B466CA3}"/>
                </a:ext>
              </a:extLst>
            </p:cNvPr>
            <p:cNvCxnSpPr>
              <a:cxnSpLocks/>
              <a:stCxn id="26" idx="0"/>
              <a:endCxn id="28" idx="0"/>
            </p:cNvCxnSpPr>
            <p:nvPr/>
          </p:nvCxnSpPr>
          <p:spPr>
            <a:xfrm flipV="1">
              <a:off x="2915684" y="2779300"/>
              <a:ext cx="255481" cy="1527818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원호 27">
              <a:extLst>
                <a:ext uri="{FF2B5EF4-FFF2-40B4-BE49-F238E27FC236}">
                  <a16:creationId xmlns:a16="http://schemas.microsoft.com/office/drawing/2014/main" id="{E0D7E776-7C20-4380-91E5-A98CACFA7363}"/>
                </a:ext>
              </a:extLst>
            </p:cNvPr>
            <p:cNvSpPr/>
            <p:nvPr/>
          </p:nvSpPr>
          <p:spPr>
            <a:xfrm rot="16200000">
              <a:off x="3170010" y="265306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096FFA3-9B03-4A34-8772-B70DF0A1E7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294" y="2654577"/>
              <a:ext cx="1326695" cy="804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BE6865-6F49-453C-966A-FB2D6C6D772C}"/>
              </a:ext>
            </a:extLst>
          </p:cNvPr>
          <p:cNvGrpSpPr/>
          <p:nvPr/>
        </p:nvGrpSpPr>
        <p:grpSpPr>
          <a:xfrm>
            <a:off x="3323836" y="2435121"/>
            <a:ext cx="3329767" cy="1771631"/>
            <a:chOff x="3170010" y="2649228"/>
            <a:chExt cx="3329767" cy="177163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56B55DFE-005D-43D4-B54D-91F60BA38457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3170010" y="4420017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원호 31">
              <a:extLst>
                <a:ext uri="{FF2B5EF4-FFF2-40B4-BE49-F238E27FC236}">
                  <a16:creationId xmlns:a16="http://schemas.microsoft.com/office/drawing/2014/main" id="{1FAFFFE8-59A3-4ACF-A344-F7D2FBEFEC33}"/>
                </a:ext>
              </a:extLst>
            </p:cNvPr>
            <p:cNvSpPr/>
            <p:nvPr/>
          </p:nvSpPr>
          <p:spPr>
            <a:xfrm rot="5400000">
              <a:off x="4485207" y="413122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EE3F18E-7DE9-4273-B733-7BAD0CF0B6D1}"/>
                </a:ext>
              </a:extLst>
            </p:cNvPr>
            <p:cNvCxnSpPr>
              <a:cxnSpLocks/>
              <a:stCxn id="32" idx="0"/>
              <a:endCxn id="34" idx="0"/>
            </p:cNvCxnSpPr>
            <p:nvPr/>
          </p:nvCxnSpPr>
          <p:spPr>
            <a:xfrm flipV="1">
              <a:off x="4771472" y="2775460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원호 33">
              <a:extLst>
                <a:ext uri="{FF2B5EF4-FFF2-40B4-BE49-F238E27FC236}">
                  <a16:creationId xmlns:a16="http://schemas.microsoft.com/office/drawing/2014/main" id="{C511AA73-F009-4A1A-8F98-2EA827756F8F}"/>
                </a:ext>
              </a:extLst>
            </p:cNvPr>
            <p:cNvSpPr/>
            <p:nvPr/>
          </p:nvSpPr>
          <p:spPr>
            <a:xfrm rot="16200000">
              <a:off x="5025798" y="264922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4F547F8-45A0-49F6-808C-735D4351B2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3082" y="2650737"/>
              <a:ext cx="1326695" cy="804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FF26FA-1182-474C-90E6-45F397AB3DD4}"/>
              </a:ext>
            </a:extLst>
          </p:cNvPr>
          <p:cNvGrpSpPr/>
          <p:nvPr/>
        </p:nvGrpSpPr>
        <p:grpSpPr>
          <a:xfrm>
            <a:off x="5179624" y="2431281"/>
            <a:ext cx="3329767" cy="1771631"/>
            <a:chOff x="5025798" y="2645388"/>
            <a:chExt cx="3329767" cy="177163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DA089AA3-0915-4BFE-9549-ED690EB7E487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5025798" y="4416177"/>
              <a:ext cx="1453532" cy="842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id="{33A0916E-A4E8-4054-A395-70557E8B9BD4}"/>
                </a:ext>
              </a:extLst>
            </p:cNvPr>
            <p:cNvSpPr/>
            <p:nvPr/>
          </p:nvSpPr>
          <p:spPr>
            <a:xfrm rot="5400000">
              <a:off x="6340995" y="4127382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924EC17E-4DBF-4698-9826-6B40F8D9E9C9}"/>
                </a:ext>
              </a:extLst>
            </p:cNvPr>
            <p:cNvCxnSpPr>
              <a:cxnSpLocks/>
              <a:stCxn id="38" idx="0"/>
              <a:endCxn id="40" idx="0"/>
            </p:cNvCxnSpPr>
            <p:nvPr/>
          </p:nvCxnSpPr>
          <p:spPr>
            <a:xfrm flipV="1">
              <a:off x="6627260" y="2771620"/>
              <a:ext cx="255481" cy="152781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EF67D17C-FB09-491F-BAC5-BBDF307D9CF4}"/>
                </a:ext>
              </a:extLst>
            </p:cNvPr>
            <p:cNvSpPr/>
            <p:nvPr/>
          </p:nvSpPr>
          <p:spPr>
            <a:xfrm rot="16200000">
              <a:off x="6881586" y="2645388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9138196-1241-4F88-8C92-ECDB2179C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8870" y="2646897"/>
              <a:ext cx="1326695" cy="804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035412" y="2427441"/>
            <a:ext cx="2144713" cy="1771631"/>
            <a:chOff x="6997755" y="2075490"/>
            <a:chExt cx="2144713" cy="1771631"/>
          </a:xfrm>
        </p:grpSpPr>
        <p:sp>
          <p:nvSpPr>
            <p:cNvPr id="43" name="원호 42">
              <a:extLst>
                <a:ext uri="{FF2B5EF4-FFF2-40B4-BE49-F238E27FC236}">
                  <a16:creationId xmlns:a16="http://schemas.microsoft.com/office/drawing/2014/main" id="{9F4F9750-7424-4618-8D58-84F532BEBCEB}"/>
                </a:ext>
              </a:extLst>
            </p:cNvPr>
            <p:cNvSpPr/>
            <p:nvPr/>
          </p:nvSpPr>
          <p:spPr>
            <a:xfrm rot="16200000">
              <a:off x="8853543" y="2075490"/>
              <a:ext cx="288925" cy="288925"/>
            </a:xfrm>
            <a:prstGeom prst="arc">
              <a:avLst>
                <a:gd name="adj1" fmla="val 16634984"/>
                <a:gd name="adj2" fmla="val 126253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C926A4A-38D4-453A-8240-6872EFAE8248}"/>
                </a:ext>
              </a:extLst>
            </p:cNvPr>
            <p:cNvCxnSpPr>
              <a:cxnSpLocks/>
              <a:endCxn id="45" idx="2"/>
            </p:cNvCxnSpPr>
            <p:nvPr/>
          </p:nvCxnSpPr>
          <p:spPr>
            <a:xfrm flipV="1">
              <a:off x="6997755" y="3846279"/>
              <a:ext cx="1453532" cy="842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원호 44">
              <a:extLst>
                <a:ext uri="{FF2B5EF4-FFF2-40B4-BE49-F238E27FC236}">
                  <a16:creationId xmlns:a16="http://schemas.microsoft.com/office/drawing/2014/main" id="{075F0B37-2D13-4AF9-87F6-04CFF222E886}"/>
                </a:ext>
              </a:extLst>
            </p:cNvPr>
            <p:cNvSpPr/>
            <p:nvPr/>
          </p:nvSpPr>
          <p:spPr>
            <a:xfrm rot="5400000">
              <a:off x="8312952" y="3557484"/>
              <a:ext cx="288925" cy="288925"/>
            </a:xfrm>
            <a:prstGeom prst="arc">
              <a:avLst>
                <a:gd name="adj1" fmla="val 16860700"/>
                <a:gd name="adj2" fmla="val 145870"/>
              </a:avLst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1413F740-B05B-43E2-8D3B-A92C7A49545C}"/>
                </a:ext>
              </a:extLst>
            </p:cNvPr>
            <p:cNvCxnSpPr>
              <a:cxnSpLocks/>
              <a:stCxn id="45" idx="0"/>
              <a:endCxn id="43" idx="0"/>
            </p:cNvCxnSpPr>
            <p:nvPr/>
          </p:nvCxnSpPr>
          <p:spPr>
            <a:xfrm flipV="1">
              <a:off x="8599217" y="2201722"/>
              <a:ext cx="255481" cy="1527818"/>
            </a:xfrm>
            <a:prstGeom prst="line">
              <a:avLst/>
            </a:prstGeom>
            <a:ln w="38100">
              <a:solidFill>
                <a:srgbClr val="64696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C3DA931-A3EB-496D-B7CA-42E4F34F08AC}"/>
              </a:ext>
            </a:extLst>
          </p:cNvPr>
          <p:cNvSpPr/>
          <p:nvPr/>
        </p:nvSpPr>
        <p:spPr>
          <a:xfrm>
            <a:off x="1374935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EE95989-0091-46D4-9AF8-A3DA6B51C674}"/>
              </a:ext>
            </a:extLst>
          </p:cNvPr>
          <p:cNvSpPr/>
          <p:nvPr/>
        </p:nvSpPr>
        <p:spPr>
          <a:xfrm>
            <a:off x="3267828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회로 구성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76D9D14-4D33-41BC-B1C6-0CEFC555F134}"/>
              </a:ext>
            </a:extLst>
          </p:cNvPr>
          <p:cNvSpPr/>
          <p:nvPr/>
        </p:nvSpPr>
        <p:spPr>
          <a:xfrm>
            <a:off x="5160721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동작 검증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DDBEB03-F3C8-4CFA-B15F-0BFBD927C75F}"/>
              </a:ext>
            </a:extLst>
          </p:cNvPr>
          <p:cNvSpPr/>
          <p:nvPr/>
        </p:nvSpPr>
        <p:spPr>
          <a:xfrm>
            <a:off x="7053614" y="2989667"/>
            <a:ext cx="163865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결과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4B5C84-B605-45C2-A26B-6C5FC7E5DFD0}"/>
              </a:ext>
            </a:extLst>
          </p:cNvPr>
          <p:cNvSpPr/>
          <p:nvPr/>
        </p:nvSpPr>
        <p:spPr>
          <a:xfrm>
            <a:off x="8946507" y="2855853"/>
            <a:ext cx="1638656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고찰 및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피드백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240F30DB-9AE1-4BC2-B132-A5B44B26928D}"/>
              </a:ext>
            </a:extLst>
          </p:cNvPr>
          <p:cNvSpPr/>
          <p:nvPr/>
        </p:nvSpPr>
        <p:spPr>
          <a:xfrm>
            <a:off x="2548226" y="2324101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1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A76C424-F51D-4E9D-8CED-55FDB208F97E}"/>
              </a:ext>
            </a:extLst>
          </p:cNvPr>
          <p:cNvSpPr/>
          <p:nvPr/>
        </p:nvSpPr>
        <p:spPr>
          <a:xfrm>
            <a:off x="3253169" y="407816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2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393B467-0F27-4CF6-8C87-EFABEFE3BC88}"/>
              </a:ext>
            </a:extLst>
          </p:cNvPr>
          <p:cNvSpPr/>
          <p:nvPr/>
        </p:nvSpPr>
        <p:spPr>
          <a:xfrm>
            <a:off x="5080114" y="407048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3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889A329-5C47-4003-AA05-D8DA1FDE5CEF}"/>
              </a:ext>
            </a:extLst>
          </p:cNvPr>
          <p:cNvSpPr/>
          <p:nvPr/>
        </p:nvSpPr>
        <p:spPr>
          <a:xfrm>
            <a:off x="6907059" y="4062809"/>
            <a:ext cx="255482" cy="2554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4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7C5FFEB-7EB7-49C5-8229-D7C46CC22EC9}"/>
              </a:ext>
            </a:extLst>
          </p:cNvPr>
          <p:cNvGrpSpPr/>
          <p:nvPr/>
        </p:nvGrpSpPr>
        <p:grpSpPr>
          <a:xfrm rot="10800000">
            <a:off x="9035662" y="2427441"/>
            <a:ext cx="1597995" cy="1762838"/>
            <a:chOff x="10625816" y="4555975"/>
            <a:chExt cx="1597995" cy="1762838"/>
          </a:xfrm>
        </p:grpSpPr>
        <p:sp>
          <p:nvSpPr>
            <p:cNvPr id="57" name="원호 56">
              <a:extLst>
                <a:ext uri="{FF2B5EF4-FFF2-40B4-BE49-F238E27FC236}">
                  <a16:creationId xmlns:a16="http://schemas.microsoft.com/office/drawing/2014/main" id="{C7D246F9-324E-44B2-A2AF-E0075312E619}"/>
                </a:ext>
              </a:extLst>
            </p:cNvPr>
            <p:cNvSpPr/>
            <p:nvPr/>
          </p:nvSpPr>
          <p:spPr>
            <a:xfrm rot="16200000">
              <a:off x="10625817" y="4555975"/>
              <a:ext cx="288925" cy="288925"/>
            </a:xfrm>
            <a:prstGeom prst="arc">
              <a:avLst>
                <a:gd name="adj1" fmla="val 16200000"/>
                <a:gd name="adj2" fmla="val 117151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2931590-EE0F-427C-9A14-6CA951503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4556724"/>
              <a:ext cx="1152000" cy="709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E12CE014-78D8-40FF-A1E8-20AFC10DC253}"/>
                </a:ext>
              </a:extLst>
            </p:cNvPr>
            <p:cNvCxnSpPr>
              <a:cxnSpLocks/>
              <a:endCxn id="60" idx="2"/>
            </p:cNvCxnSpPr>
            <p:nvPr/>
          </p:nvCxnSpPr>
          <p:spPr>
            <a:xfrm>
              <a:off x="10625818" y="4700438"/>
              <a:ext cx="53" cy="1469233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원호 59">
              <a:extLst>
                <a:ext uri="{FF2B5EF4-FFF2-40B4-BE49-F238E27FC236}">
                  <a16:creationId xmlns:a16="http://schemas.microsoft.com/office/drawing/2014/main" id="{5FD46A57-BCDF-4580-B125-AEA0D9795DE3}"/>
                </a:ext>
              </a:extLst>
            </p:cNvPr>
            <p:cNvSpPr/>
            <p:nvPr/>
          </p:nvSpPr>
          <p:spPr>
            <a:xfrm rot="10800000">
              <a:off x="10625816" y="6029177"/>
              <a:ext cx="288925" cy="288925"/>
            </a:xfrm>
            <a:prstGeom prst="arc">
              <a:avLst>
                <a:gd name="adj1" fmla="val 16200000"/>
                <a:gd name="adj2" fmla="val 94459"/>
              </a:avLst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57ACD10A-B804-4D55-B377-883D5B0EE1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0279" y="6317971"/>
              <a:ext cx="1453532" cy="842"/>
            </a:xfrm>
            <a:prstGeom prst="line">
              <a:avLst/>
            </a:prstGeom>
            <a:ln w="38100">
              <a:solidFill>
                <a:srgbClr val="B87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타원 61">
            <a:extLst>
              <a:ext uri="{FF2B5EF4-FFF2-40B4-BE49-F238E27FC236}">
                <a16:creationId xmlns:a16="http://schemas.microsoft.com/office/drawing/2014/main" id="{3ED881B1-E568-4D13-A33E-FD79ADDD0ED2}"/>
              </a:ext>
            </a:extLst>
          </p:cNvPr>
          <p:cNvSpPr/>
          <p:nvPr/>
        </p:nvSpPr>
        <p:spPr>
          <a:xfrm>
            <a:off x="9160724" y="4055129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52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1411" y="1285886"/>
            <a:ext cx="2387600" cy="216125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1818116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1.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소개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C7FDD1-EC35-EBA9-45DD-F096EF1C6F2F}"/>
              </a:ext>
            </a:extLst>
          </p:cNvPr>
          <p:cNvSpPr/>
          <p:nvPr/>
        </p:nvSpPr>
        <p:spPr>
          <a:xfrm>
            <a:off x="371411" y="3508182"/>
            <a:ext cx="2387600" cy="216125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F7EDEE-48D1-8F99-BBFA-A1DD38DFDBD6}"/>
              </a:ext>
            </a:extLst>
          </p:cNvPr>
          <p:cNvSpPr/>
          <p:nvPr/>
        </p:nvSpPr>
        <p:spPr>
          <a:xfrm>
            <a:off x="2838322" y="1171229"/>
            <a:ext cx="8982267" cy="4898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※ </a:t>
            </a:r>
            <a:r>
              <a:rPr lang="ko-KR" altLang="en-US" sz="20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거리 측정기</a:t>
            </a:r>
            <a:endParaRPr lang="en-US" altLang="ko-KR" sz="2000" b="1" u="sng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사람이 인식할 수 없는 </a:t>
            </a:r>
            <a:r>
              <a:rPr lang="en-US" altLang="ko-KR" sz="1600" b="1" dirty="0">
                <a:solidFill>
                  <a:srgbClr val="FF0000"/>
                </a:solidFill>
              </a:rPr>
              <a:t>20kHz </a:t>
            </a:r>
            <a:r>
              <a:rPr lang="ko-KR" altLang="en-US" sz="1600" b="1" dirty="0">
                <a:solidFill>
                  <a:srgbClr val="FF0000"/>
                </a:solidFill>
              </a:rPr>
              <a:t>이상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의 오디오 주파수를 나타냅니다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▣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센서는 생활 곳곳에 적용될 정도로 많은 곳에 활용 됩니다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최근 사례로는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드론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로봇청소기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세척기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안전 관련 설비 등에 활용되고 있습니다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600" b="1" dirty="0"/>
              <a:t>▣ </a:t>
            </a:r>
            <a:r>
              <a:rPr lang="ko-KR" altLang="en-US" sz="1600" b="1" dirty="0"/>
              <a:t>초음파 센서의 원리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송신기는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23kHz ~ 40kHz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사이의 주파수를 포함하는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'Chirp＇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를 방출하며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이 소리의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pulse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가 </a:t>
            </a:r>
            <a:r>
              <a:rPr lang="ko-KR" altLang="en-US" sz="1600" b="1" dirty="0">
                <a:solidFill>
                  <a:srgbClr val="FF0000"/>
                </a:solidFill>
              </a:rPr>
              <a:t>물체에 부딪히면 일부 음파는 다시 반사되어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수신기를 통해 거리를 측정합니다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600" b="1" dirty="0"/>
              <a:t>▣ Project </a:t>
            </a:r>
            <a:r>
              <a:rPr lang="ko-KR" altLang="en-US" sz="1600" b="1" dirty="0"/>
              <a:t>설계 요구사항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en-US" altLang="ko-KR" sz="1600" b="1" dirty="0"/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40kHz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초음파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Pulse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15Hz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 - Counter Pulse </a:t>
            </a:r>
            <a:r>
              <a:rPr lang="ko-KR" altLang="en-US" sz="1600" dirty="0" err="1">
                <a:solidFill>
                  <a:schemeClr val="tx2">
                    <a:lumMod val="75000"/>
                  </a:schemeClr>
                </a:solidFill>
              </a:rPr>
              <a:t>발진기</a:t>
            </a:r>
            <a:r>
              <a:rPr lang="ko-KR" altLang="en-US" sz="16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</a:rPr>
              <a:t>: 17.2kHz</a:t>
            </a:r>
            <a:endParaRPr lang="en-US" altLang="ko-KR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5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739D84-BC2C-0CCB-1389-61C3658F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21" y="1030079"/>
            <a:ext cx="10672158" cy="3314894"/>
          </a:xfrm>
          <a:prstGeom prst="rect">
            <a:avLst/>
          </a:prstGeom>
        </p:spPr>
      </p:pic>
      <p:pic>
        <p:nvPicPr>
          <p:cNvPr id="39" name="그림 38" descr="텍스트, 도표, 평면도, 라인이(가) 표시된 사진&#10;&#10;자동 생성된 설명">
            <a:extLst>
              <a:ext uri="{FF2B5EF4-FFF2-40B4-BE49-F238E27FC236}">
                <a16:creationId xmlns:a16="http://schemas.microsoft.com/office/drawing/2014/main" id="{2171D533-A201-F909-89E4-0486C7FC4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62" y="1073570"/>
            <a:ext cx="2078801" cy="319973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6552130-1BD4-30E2-00E5-6A60222A7BA9}"/>
              </a:ext>
            </a:extLst>
          </p:cNvPr>
          <p:cNvSpPr/>
          <p:nvPr/>
        </p:nvSpPr>
        <p:spPr>
          <a:xfrm>
            <a:off x="885217" y="1030079"/>
            <a:ext cx="2052536" cy="33148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2286793-2A72-BCC3-3A04-B31665569EF0}"/>
              </a:ext>
            </a:extLst>
          </p:cNvPr>
          <p:cNvSpPr/>
          <p:nvPr/>
        </p:nvSpPr>
        <p:spPr>
          <a:xfrm>
            <a:off x="3082503" y="1145235"/>
            <a:ext cx="3454483" cy="3199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333297-6BD0-A2A7-C91F-34FE7B63F7F1}"/>
              </a:ext>
            </a:extLst>
          </p:cNvPr>
          <p:cNvSpPr/>
          <p:nvPr/>
        </p:nvSpPr>
        <p:spPr>
          <a:xfrm>
            <a:off x="6800046" y="1145235"/>
            <a:ext cx="4506737" cy="31997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217462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2174621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05E40D0-6A6C-4342-3E32-ABC3C8D9B8D5}"/>
              </a:ext>
            </a:extLst>
          </p:cNvPr>
          <p:cNvSpPr/>
          <p:nvPr/>
        </p:nvSpPr>
        <p:spPr>
          <a:xfrm>
            <a:off x="2454339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B72C82D-7950-0E5B-8720-F67B17830FF7}"/>
              </a:ext>
            </a:extLst>
          </p:cNvPr>
          <p:cNvSpPr/>
          <p:nvPr/>
        </p:nvSpPr>
        <p:spPr>
          <a:xfrm>
            <a:off x="6053572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309873-2C6B-A897-0186-EEB54C9328D2}"/>
              </a:ext>
            </a:extLst>
          </p:cNvPr>
          <p:cNvSpPr/>
          <p:nvPr/>
        </p:nvSpPr>
        <p:spPr>
          <a:xfrm>
            <a:off x="6891867" y="1242513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3176481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②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펄스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3223915" y="4687159"/>
            <a:ext cx="311851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6821494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③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송신부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6868928" y="4687159"/>
            <a:ext cx="4317881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40kHz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176D89-351E-4979-D52A-F794A0C95F19}"/>
              </a:ext>
            </a:extLst>
          </p:cNvPr>
          <p:cNvSpPr/>
          <p:nvPr/>
        </p:nvSpPr>
        <p:spPr>
          <a:xfrm>
            <a:off x="3175258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 15Hz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CCCC53-E164-AFAC-1616-DA3D2B9B946D}"/>
              </a:ext>
            </a:extLst>
          </p:cNvPr>
          <p:cNvSpPr/>
          <p:nvPr/>
        </p:nvSpPr>
        <p:spPr>
          <a:xfrm>
            <a:off x="6891868" y="5200599"/>
            <a:ext cx="42949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</p:spTree>
    <p:extLst>
      <p:ext uri="{BB962C8B-B14F-4D97-AF65-F5344CB8AC3E}">
        <p14:creationId xmlns:p14="http://schemas.microsoft.com/office/powerpoint/2010/main" val="175098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298143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④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센서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수신부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5401586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8442037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⑥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신호 검출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8621999" y="4687159"/>
            <a:ext cx="278233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176D89-351E-4979-D52A-F794A0C95F19}"/>
              </a:ext>
            </a:extLst>
          </p:cNvPr>
          <p:cNvSpPr/>
          <p:nvPr/>
        </p:nvSpPr>
        <p:spPr>
          <a:xfrm>
            <a:off x="6416085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CCCC53-E164-AFAC-1616-DA3D2B9B946D}"/>
              </a:ext>
            </a:extLst>
          </p:cNvPr>
          <p:cNvSpPr/>
          <p:nvPr/>
        </p:nvSpPr>
        <p:spPr>
          <a:xfrm>
            <a:off x="8470618" y="5200599"/>
            <a:ext cx="42949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83BD29-29A4-A14A-B725-9077E4E65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6" y="942204"/>
            <a:ext cx="10578048" cy="35316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DB0B027-B206-D42B-07E4-6DF50956BFC1}"/>
              </a:ext>
            </a:extLst>
          </p:cNvPr>
          <p:cNvSpPr/>
          <p:nvPr/>
        </p:nvSpPr>
        <p:spPr>
          <a:xfrm>
            <a:off x="808085" y="898799"/>
            <a:ext cx="564135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D8C7E7-E41D-58DE-4040-BB4AC27BA452}"/>
              </a:ext>
            </a:extLst>
          </p:cNvPr>
          <p:cNvSpPr/>
          <p:nvPr/>
        </p:nvSpPr>
        <p:spPr>
          <a:xfrm>
            <a:off x="6591924" y="2098858"/>
            <a:ext cx="1878694" cy="24183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55C8FA-EB38-16C0-14DB-C40F3A72A297}"/>
              </a:ext>
            </a:extLst>
          </p:cNvPr>
          <p:cNvSpPr/>
          <p:nvPr/>
        </p:nvSpPr>
        <p:spPr>
          <a:xfrm>
            <a:off x="8613104" y="898799"/>
            <a:ext cx="278873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A1022F-92A5-453E-1ED3-D3BB851C52C9}"/>
              </a:ext>
            </a:extLst>
          </p:cNvPr>
          <p:cNvSpPr/>
          <p:nvPr/>
        </p:nvSpPr>
        <p:spPr>
          <a:xfrm>
            <a:off x="5982511" y="994509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D701F58-9049-6B4C-C349-B6E6B1ADB219}"/>
              </a:ext>
            </a:extLst>
          </p:cNvPr>
          <p:cNvSpPr/>
          <p:nvPr/>
        </p:nvSpPr>
        <p:spPr>
          <a:xfrm>
            <a:off x="8044547" y="2210467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94421E6-5A86-1A6B-1AB7-E0B72708A5E6}"/>
              </a:ext>
            </a:extLst>
          </p:cNvPr>
          <p:cNvSpPr/>
          <p:nvPr/>
        </p:nvSpPr>
        <p:spPr>
          <a:xfrm>
            <a:off x="10940749" y="994509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6416085" y="4730565"/>
            <a:ext cx="2806030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⑤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평활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6465315" y="4687159"/>
            <a:ext cx="188756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92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33854" y="803050"/>
            <a:ext cx="10314213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378094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⑦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전달 시간 측정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3733509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319B5A8-4E78-1562-0EAF-5818FD85BFEB}"/>
              </a:ext>
            </a:extLst>
          </p:cNvPr>
          <p:cNvSpPr/>
          <p:nvPr/>
        </p:nvSpPr>
        <p:spPr>
          <a:xfrm>
            <a:off x="7363838" y="4730565"/>
            <a:ext cx="319224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⑨ Clock 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발생 회로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FF4702A-3A66-AB84-5CCE-EDD1F5988465}"/>
              </a:ext>
            </a:extLst>
          </p:cNvPr>
          <p:cNvCxnSpPr>
            <a:cxnSpLocks/>
          </p:cNvCxnSpPr>
          <p:nvPr/>
        </p:nvCxnSpPr>
        <p:spPr>
          <a:xfrm>
            <a:off x="7476688" y="4687159"/>
            <a:ext cx="3585282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176D89-351E-4979-D52A-F794A0C95F19}"/>
              </a:ext>
            </a:extLst>
          </p:cNvPr>
          <p:cNvSpPr/>
          <p:nvPr/>
        </p:nvSpPr>
        <p:spPr>
          <a:xfrm>
            <a:off x="4724260" y="5723644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8CCCC53-E164-AFAC-1616-DA3D2B9B946D}"/>
              </a:ext>
            </a:extLst>
          </p:cNvPr>
          <p:cNvSpPr/>
          <p:nvPr/>
        </p:nvSpPr>
        <p:spPr>
          <a:xfrm>
            <a:off x="7392419" y="5200599"/>
            <a:ext cx="429494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6D793E9-D7A2-43EE-E57A-46F416B6D545}"/>
              </a:ext>
            </a:extLst>
          </p:cNvPr>
          <p:cNvCxnSpPr>
            <a:cxnSpLocks/>
          </p:cNvCxnSpPr>
          <p:nvPr/>
        </p:nvCxnSpPr>
        <p:spPr>
          <a:xfrm>
            <a:off x="4773490" y="4687159"/>
            <a:ext cx="2231317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71880C2-37EA-9AF8-9A62-6E3907D22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9" y="885881"/>
            <a:ext cx="9931941" cy="36065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E587D9-CA0F-3DA4-CA90-4394BFB15C15}"/>
              </a:ext>
            </a:extLst>
          </p:cNvPr>
          <p:cNvSpPr/>
          <p:nvPr/>
        </p:nvSpPr>
        <p:spPr>
          <a:xfrm>
            <a:off x="1216648" y="963038"/>
            <a:ext cx="2518774" cy="21011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EAB0CE-56F3-24A6-6681-C444C2DD6709}"/>
              </a:ext>
            </a:extLst>
          </p:cNvPr>
          <p:cNvSpPr/>
          <p:nvPr/>
        </p:nvSpPr>
        <p:spPr>
          <a:xfrm>
            <a:off x="4349056" y="842476"/>
            <a:ext cx="6626295" cy="24552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8FEB1-C539-8C84-52BE-FD4057201282}"/>
              </a:ext>
            </a:extLst>
          </p:cNvPr>
          <p:cNvSpPr/>
          <p:nvPr/>
        </p:nvSpPr>
        <p:spPr>
          <a:xfrm>
            <a:off x="1216648" y="3141370"/>
            <a:ext cx="3588816" cy="13510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58130F-B16E-51D7-428A-FB4CA9269D7F}"/>
              </a:ext>
            </a:extLst>
          </p:cNvPr>
          <p:cNvSpPr/>
          <p:nvPr/>
        </p:nvSpPr>
        <p:spPr>
          <a:xfrm>
            <a:off x="3268494" y="1043097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1DFA6C-C630-E39C-5B17-9A665B276989}"/>
              </a:ext>
            </a:extLst>
          </p:cNvPr>
          <p:cNvSpPr/>
          <p:nvPr/>
        </p:nvSpPr>
        <p:spPr>
          <a:xfrm>
            <a:off x="10478776" y="965274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8</a:t>
            </a:r>
            <a:endParaRPr lang="ko-KR" altLang="en-US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D45B33-DFCB-BADA-C094-C9A057E35A94}"/>
              </a:ext>
            </a:extLst>
          </p:cNvPr>
          <p:cNvSpPr/>
          <p:nvPr/>
        </p:nvSpPr>
        <p:spPr>
          <a:xfrm>
            <a:off x="1929423" y="3246478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9</a:t>
            </a:r>
            <a:endParaRPr lang="ko-KR" altLang="en-US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D4125E-F9FD-ECC8-D778-78FFF1E55E41}"/>
              </a:ext>
            </a:extLst>
          </p:cNvPr>
          <p:cNvSpPr/>
          <p:nvPr/>
        </p:nvSpPr>
        <p:spPr>
          <a:xfrm>
            <a:off x="4724260" y="4730565"/>
            <a:ext cx="2639578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⑧ Latch/Counter Clear Pulse</a:t>
            </a:r>
          </a:p>
        </p:txBody>
      </p:sp>
    </p:spTree>
    <p:extLst>
      <p:ext uri="{BB962C8B-B14F-4D97-AF65-F5344CB8AC3E}">
        <p14:creationId xmlns:p14="http://schemas.microsoft.com/office/powerpoint/2010/main" val="51058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>
                <a:solidFill>
                  <a:srgbClr val="1E1E23"/>
                </a:solidFill>
                <a:effectLst/>
              </a:rPr>
              <a:t>2.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회로 구성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817675-4289-F044-D0C7-D1BF7EA5CC9D}"/>
              </a:ext>
            </a:extLst>
          </p:cNvPr>
          <p:cNvSpPr/>
          <p:nvPr/>
        </p:nvSpPr>
        <p:spPr>
          <a:xfrm>
            <a:off x="646980" y="4730565"/>
            <a:ext cx="378094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⑩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출력부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16F9615-4394-C2D0-C3CE-6735F5D75A9E}"/>
              </a:ext>
            </a:extLst>
          </p:cNvPr>
          <p:cNvCxnSpPr>
            <a:cxnSpLocks/>
          </p:cNvCxnSpPr>
          <p:nvPr/>
        </p:nvCxnSpPr>
        <p:spPr>
          <a:xfrm>
            <a:off x="694414" y="4687159"/>
            <a:ext cx="8889533" cy="0"/>
          </a:xfrm>
          <a:prstGeom prst="line">
            <a:avLst/>
          </a:prstGeom>
          <a:ln w="44450" cmpd="sng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7F632E0-2E73-F5CF-895F-7B23DD07E40D}"/>
              </a:ext>
            </a:extLst>
          </p:cNvPr>
          <p:cNvSpPr/>
          <p:nvPr/>
        </p:nvSpPr>
        <p:spPr>
          <a:xfrm>
            <a:off x="646980" y="5200599"/>
            <a:ext cx="21746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▣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CF163B-299E-058F-CEC9-0D0EEB1D29D2}"/>
              </a:ext>
            </a:extLst>
          </p:cNvPr>
          <p:cNvSpPr/>
          <p:nvPr/>
        </p:nvSpPr>
        <p:spPr>
          <a:xfrm>
            <a:off x="646981" y="803050"/>
            <a:ext cx="10898038" cy="3768953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FAA17B-AC49-3E20-466B-1E26926D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62" y="912981"/>
            <a:ext cx="10730275" cy="35625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4B46CE-E71C-98C6-11AB-CB8DD7A628F0}"/>
              </a:ext>
            </a:extLst>
          </p:cNvPr>
          <p:cNvSpPr/>
          <p:nvPr/>
        </p:nvSpPr>
        <p:spPr>
          <a:xfrm>
            <a:off x="694414" y="881844"/>
            <a:ext cx="10779423" cy="35936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2F57F3-AB9D-F98D-9AFF-3A9376486F4F}"/>
              </a:ext>
            </a:extLst>
          </p:cNvPr>
          <p:cNvSpPr/>
          <p:nvPr/>
        </p:nvSpPr>
        <p:spPr>
          <a:xfrm>
            <a:off x="827219" y="1011764"/>
            <a:ext cx="359923" cy="379378"/>
          </a:xfrm>
          <a:prstGeom prst="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10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97092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8E7324-F4FB-56A8-A9C2-CDC909EB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65" y="901137"/>
            <a:ext cx="4031352" cy="4252283"/>
          </a:xfrm>
          <a:prstGeom prst="rect">
            <a:avLst/>
          </a:prstGeom>
        </p:spPr>
      </p:pic>
      <p:pic>
        <p:nvPicPr>
          <p:cNvPr id="9" name="그림 8" descr="텍스트, 전자제품, 디스플레이, 화면이(가) 표시된 사진&#10;&#10;자동 생성된 설명">
            <a:extLst>
              <a:ext uri="{FF2B5EF4-FFF2-40B4-BE49-F238E27FC236}">
                <a16:creationId xmlns:a16="http://schemas.microsoft.com/office/drawing/2014/main" id="{6260D09C-42AC-F7F2-9FFC-D6720C8A00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t="9607" r="13902" b="8496"/>
          <a:stretch/>
        </p:blipFill>
        <p:spPr>
          <a:xfrm>
            <a:off x="1195449" y="901137"/>
            <a:ext cx="5498566" cy="420487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F06D25-9F51-6688-EBA1-FC81B8F90E1F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AB66D7-288B-0431-4529-D1C94F12FB2B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①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초음파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발진기</a:t>
            </a:r>
            <a:br>
              <a:rPr lang="en-US" altLang="ko-KR" sz="1600" b="1" dirty="0"/>
            </a:br>
            <a:r>
              <a:rPr lang="en-US" altLang="ko-KR" sz="1200" b="1" dirty="0"/>
              <a:t> → f = 40.27kHz</a:t>
            </a:r>
            <a:endParaRPr lang="en-US" altLang="ko-KR" sz="1600" b="1" dirty="0"/>
          </a:p>
        </p:txBody>
      </p:sp>
      <p:pic>
        <p:nvPicPr>
          <p:cNvPr id="19" name="그림 18" descr="텍스트, 전자제품, 디스플레이, 화면이(가) 표시된 사진&#10;&#10;자동 생성된 설명">
            <a:extLst>
              <a:ext uri="{FF2B5EF4-FFF2-40B4-BE49-F238E27FC236}">
                <a16:creationId xmlns:a16="http://schemas.microsoft.com/office/drawing/2014/main" id="{501FE58A-1587-9BC4-33CB-470ECCB4B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8" t="86175" r="81282" b="11346"/>
          <a:stretch/>
        </p:blipFill>
        <p:spPr>
          <a:xfrm>
            <a:off x="3493728" y="3927068"/>
            <a:ext cx="2985989" cy="4895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9DA282-B8F4-CF69-E255-CFC9689CC07B}"/>
              </a:ext>
            </a:extLst>
          </p:cNvPr>
          <p:cNvSpPr/>
          <p:nvPr/>
        </p:nvSpPr>
        <p:spPr>
          <a:xfrm>
            <a:off x="3473241" y="3896820"/>
            <a:ext cx="2898375" cy="519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63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3BA3A1C-E039-1E93-7992-9F3ACDA3735C}"/>
              </a:ext>
            </a:extLst>
          </p:cNvPr>
          <p:cNvSpPr/>
          <p:nvPr/>
        </p:nvSpPr>
        <p:spPr>
          <a:xfrm>
            <a:off x="292100" y="620785"/>
            <a:ext cx="11633200" cy="5999089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46981" y="803050"/>
            <a:ext cx="10898038" cy="4448458"/>
          </a:xfrm>
          <a:prstGeom prst="rect">
            <a:avLst/>
          </a:prstGeom>
          <a:solidFill>
            <a:srgbClr val="E1DAD4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94C939-1B40-C0CD-120A-8D27A6587FC9}"/>
              </a:ext>
            </a:extLst>
          </p:cNvPr>
          <p:cNvSpPr/>
          <p:nvPr/>
        </p:nvSpPr>
        <p:spPr>
          <a:xfrm>
            <a:off x="371411" y="3530"/>
            <a:ext cx="249762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0" dirty="0">
                <a:solidFill>
                  <a:srgbClr val="1E1E23"/>
                </a:solidFill>
                <a:effectLst/>
              </a:rPr>
              <a:t>3. </a:t>
            </a:r>
            <a:r>
              <a:rPr lang="ko-KR" altLang="en-US" sz="2800" b="1" i="0" dirty="0">
                <a:solidFill>
                  <a:srgbClr val="1E1E23"/>
                </a:solidFill>
                <a:effectLst/>
              </a:rPr>
              <a:t>동작 검증</a:t>
            </a:r>
            <a:endParaRPr lang="ko-KR" altLang="en-US" sz="2800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3C043D-1BDC-CEF1-941D-56759F66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196" y="891362"/>
            <a:ext cx="4610496" cy="4298675"/>
          </a:xfrm>
          <a:prstGeom prst="rect">
            <a:avLst/>
          </a:prstGeom>
        </p:spPr>
      </p:pic>
      <p:pic>
        <p:nvPicPr>
          <p:cNvPr id="9" name="그림 8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97A7DCE7-67A4-D528-AB95-681758C824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" t="6972" r="14832" b="9053"/>
          <a:stretch/>
        </p:blipFill>
        <p:spPr>
          <a:xfrm>
            <a:off x="835684" y="891362"/>
            <a:ext cx="5684615" cy="4297895"/>
          </a:xfrm>
          <a:prstGeom prst="rect">
            <a:avLst/>
          </a:prstGeom>
        </p:spPr>
      </p:pic>
      <p:pic>
        <p:nvPicPr>
          <p:cNvPr id="10" name="그림 9" descr="텍스트, 전자제품이(가) 표시된 사진&#10;&#10;자동 생성된 설명">
            <a:extLst>
              <a:ext uri="{FF2B5EF4-FFF2-40B4-BE49-F238E27FC236}">
                <a16:creationId xmlns:a16="http://schemas.microsoft.com/office/drawing/2014/main" id="{D85FD9BF-249B-686F-CD69-DF4B8A38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" t="86195" r="86306" b="11229"/>
          <a:stretch/>
        </p:blipFill>
        <p:spPr>
          <a:xfrm>
            <a:off x="3850549" y="4716898"/>
            <a:ext cx="1409350" cy="3942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6D618B-7DF6-E72C-7813-F1D1E052824F}"/>
              </a:ext>
            </a:extLst>
          </p:cNvPr>
          <p:cNvSpPr/>
          <p:nvPr/>
        </p:nvSpPr>
        <p:spPr>
          <a:xfrm>
            <a:off x="3850549" y="4694036"/>
            <a:ext cx="1409350" cy="417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25B67F-DBC2-565F-41C3-DE51A395926C}"/>
              </a:ext>
            </a:extLst>
          </p:cNvPr>
          <p:cNvSpPr/>
          <p:nvPr/>
        </p:nvSpPr>
        <p:spPr>
          <a:xfrm>
            <a:off x="646979" y="5304798"/>
            <a:ext cx="10898037" cy="1239120"/>
          </a:xfrm>
          <a:prstGeom prst="rect">
            <a:avLst/>
          </a:prstGeom>
          <a:noFill/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5E0374-C785-7F79-13DD-CD996BD1AB60}"/>
              </a:ext>
            </a:extLst>
          </p:cNvPr>
          <p:cNvSpPr/>
          <p:nvPr/>
        </p:nvSpPr>
        <p:spPr>
          <a:xfrm>
            <a:off x="646980" y="5268266"/>
            <a:ext cx="3780943" cy="702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② </a:t>
            </a:r>
            <a:r>
              <a:rPr lang="ko-KR" altLang="en-US" sz="1600" b="1" dirty="0"/>
              <a:t>초음파 펄스 </a:t>
            </a:r>
            <a:r>
              <a:rPr lang="ko-KR" altLang="en-US" sz="1600" b="1" dirty="0" err="1"/>
              <a:t>발진기</a:t>
            </a:r>
            <a:br>
              <a:rPr lang="en-US" altLang="ko-KR" sz="1600" b="1" dirty="0"/>
            </a:br>
            <a:r>
              <a:rPr lang="en-US" altLang="ko-KR" sz="1200" b="1" dirty="0"/>
              <a:t> → f = 15.15Hz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4166282092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412</Words>
  <Application>Microsoft Office PowerPoint</Application>
  <PresentationFormat>와이드스크린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HY헤드라인M</vt:lpstr>
      <vt:lpstr>Arial</vt:lpstr>
      <vt:lpstr>맑은 고딕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PG3 15</cp:lastModifiedBy>
  <cp:revision>12</cp:revision>
  <dcterms:created xsi:type="dcterms:W3CDTF">2020-07-07T03:07:19Z</dcterms:created>
  <dcterms:modified xsi:type="dcterms:W3CDTF">2024-03-28T08:36:19Z</dcterms:modified>
</cp:coreProperties>
</file>